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F0EBE2-13BE-4C3F-8396-EC111C0CF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152A98-46DA-43B3-A396-C62D63350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F8D109-CD08-4790-92EA-B10DF830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F7D418-DB41-443B-B217-34E56093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961191-E42E-4E51-AF28-D7B63BFD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4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713A6-0C95-4B8E-B041-16FB4970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F8B357-4F81-40EE-9867-D016539DC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D9EA21-8C70-4EBC-8D3D-D6E8CA34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0FAE9F-4CF8-48A2-AF4B-248FBA3D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0BDA41-13DE-4138-97E8-C8266D273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54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B161E8-18A9-495D-8F41-BD39AADF2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20711A-CB92-4D1D-9E91-E73D60110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E387D5-DE9D-4FEE-AED1-44D0A772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207F1-ECE2-4601-BD91-CEA68CB0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D33991-B300-405A-8B88-A5326C46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6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4F56D-F2F7-4D3D-A6F6-3938E6AA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DB235A-CE55-4C57-BAD8-FE881CCF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1B82E9-10EF-416E-A4ED-25620452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8ECB6B-E107-4288-9234-21575E1C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F44C11-D0DC-4761-9BC5-8B6A969A7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0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828F9-D66C-4C44-A477-DE3053C8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654FBC-235E-4371-8B89-01CF3A03C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B8C654-C4B3-42DE-8314-CCEAFDEC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39AE8-70EF-4159-98A1-3C098425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B1A91F-C13A-4E18-9DCD-C0FB8626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2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7E1EC-9679-4B7D-B6BA-A00DEFB1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39A280-56BB-4FE2-93DC-B9EDFD9A9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1880F8-0D1E-4504-A813-2DB00D506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5EDA40-FB68-4A8E-8A08-40D77DC6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6EC973-4960-46DD-A606-D9209ACE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6CF893-367D-4A8D-842A-B719C821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86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CF188C-BB8B-46E3-BCF1-9CF33F6D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6090C0-CCC5-442B-B810-C0D0FCDB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9CE5E8-FFEB-479C-AE8C-25D3EE1D2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F31149-769B-4764-B3F1-3AD12817A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506CF2-7855-4C88-B519-AD11C70EC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695572-38AD-45FA-B5DA-EB890AD9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1C34B9-0A38-48F6-A2A1-34988770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FA26A7D-3077-453E-8F37-727C8B53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02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7F28D-EB83-4F72-85D8-B1F9714D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B668A2-6FEC-4F71-BAF3-0318D841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A9C69C-D113-48D5-9678-571D0CC2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9561C2-1C45-4628-8082-EAF98337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94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A464B6-263D-4F5D-B132-9656C1E8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8DB2EF-F00A-4F9A-A0D9-E53C9325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8052E4-184B-4AFF-9DB0-5AB360FF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59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FEF09-8DCA-4FCD-9020-057FB207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DD243-BDD2-42D0-86E0-3194B4B58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FD0F69-D6DE-49CD-98DA-7AFAE20A2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260BF8-CB59-4C75-83A1-5B2532C6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FF7FD6-F304-49F2-B077-D5B3B211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7F4578-7AC6-44C6-BDBC-B26CDA3F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2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6D2CD9-8EFF-46A8-AD11-6333C138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1A3A7F-2D4E-44EF-BF30-E26B6874B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704BCC-2015-48D6-87F8-FC13FB2C5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8C9025-1F9A-46F6-A0D8-33E45256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F6790C-F507-47E9-8D49-DA42238E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C022CB-BA83-47AB-85D8-7E6E9A6E8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29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1463DC-AEBA-4D61-8642-B43EAFD57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0665AE-2237-42D8-921E-F116940CA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0611C8-A6F3-4245-93B9-9FF9FFA70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B422-CDD8-4085-9E0A-80F5737DB0C6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AE1DAE-277B-4946-A1CD-42FB0FA50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7895D9-D1F0-4E50-A558-29A22F7BD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A637-05DF-45C6-81E2-4DE4037D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0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3B9873F-AC5E-F244-A0C8-63178EC0D251}"/>
              </a:ext>
            </a:extLst>
          </p:cNvPr>
          <p:cNvGraphicFramePr>
            <a:graphicFrameLocks noGrp="1"/>
          </p:cNvGraphicFramePr>
          <p:nvPr/>
        </p:nvGraphicFramePr>
        <p:xfrm>
          <a:off x="0" y="599440"/>
          <a:ext cx="12192000" cy="5913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467">
                  <a:extLst>
                    <a:ext uri="{9D8B030D-6E8A-4147-A177-3AD203B41FA5}">
                      <a16:colId xmlns:a16="http://schemas.microsoft.com/office/drawing/2014/main" val="3923518449"/>
                    </a:ext>
                  </a:extLst>
                </a:gridCol>
                <a:gridCol w="402893">
                  <a:extLst>
                    <a:ext uri="{9D8B030D-6E8A-4147-A177-3AD203B41FA5}">
                      <a16:colId xmlns:a16="http://schemas.microsoft.com/office/drawing/2014/main" val="3767189709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8667713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38165689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4409795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973363911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68906167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17568494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460259192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441184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77339735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0632033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14326750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96087323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96619265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19191538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041526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8991438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51074856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270191962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7308401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798052759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95916089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816556369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285217369"/>
                    </a:ext>
                  </a:extLst>
                </a:gridCol>
              </a:tblGrid>
              <a:tr h="232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Century" panose="02040604050505020304" pitchFamily="18" charset="0"/>
                        </a:rPr>
                        <a:t>　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No.1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No.2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No.3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No.4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834693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Century" panose="02040604050505020304" pitchFamily="18" charset="0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0 day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14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28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42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56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112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0 day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14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28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42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56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112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0 day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14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28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42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56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112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0 day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14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28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42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56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" sz="700" u="none" strike="noStrike">
                          <a:effectLst/>
                          <a:latin typeface="Century" panose="02040604050505020304" pitchFamily="18" charset="0"/>
                        </a:rPr>
                        <a:t>112 days</a:t>
                      </a:r>
                      <a:endParaRPr lang="en" sz="7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1537990060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 dirty="0">
                          <a:effectLst/>
                          <a:latin typeface="Century" panose="02040604050505020304" pitchFamily="18" charset="0"/>
                        </a:rPr>
                        <a:t>RBC(M/µＬ）</a:t>
                      </a:r>
                      <a:endParaRPr lang="en" sz="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7.56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7.94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7.18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7.48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7.66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6.79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8.45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7.97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8.31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7.67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7.82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6.64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6.28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7.60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6.75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6.38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8.41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7.50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6.83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6.22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7.42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6.63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3353559080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HCT（％）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47.3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49.3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44.6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46.9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49.0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43.3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50.9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48.1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49.3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47.0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41.5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51.1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45.0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39.3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41.6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55.9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49.7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53.3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44.2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48.3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43.2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1228050272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HGB(g/dL)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17.2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17.6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17.2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13.9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17.5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Century" panose="02040604050505020304" pitchFamily="18" charset="0"/>
                        </a:rPr>
                        <a:t>13.7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870616511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MCV(fL)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62.6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62.1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62.1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62.7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64.0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63.8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59.3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58.5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60.5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66.1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67.2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66.7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65.5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65.2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66.5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66.3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66.6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64.7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64.5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65.1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65.2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1456563115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MCH(pg)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23.0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23.0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3419285760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MCHC(g/dL)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35.7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36.5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36.5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35.2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35.1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35.1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35.2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33.6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33.8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2026091157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RDW(%)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17.8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19.2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19.1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19.0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17.4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18.9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3026098914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%RETIC(%)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2212858542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RETIC(K/µＬ）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64.3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116.7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43.1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69.6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85.0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42.1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61.7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31.1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42.4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31.4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47.7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Century" panose="02040604050505020304" pitchFamily="18" charset="0"/>
                        </a:rPr>
                        <a:t>17.9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775996297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WBC(K/µL)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5.35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6.82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5.26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5.57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5.62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6.79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6.60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10.19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5.97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6.62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5.72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7.26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5.81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6.41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7.61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7.75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6.93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7.11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8.11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6.78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8.10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42122418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%NEU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33.3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44.4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54.6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33.0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45.8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42.2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66.2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72.0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73.8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67.2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71.1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42.7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48.0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51.3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48.0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52.4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43.7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52.8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51.7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58.4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56.5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58.5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59.6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2487885664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%LYM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42.2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40.9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29.8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43.3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37.3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36.3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25.9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19.7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22.3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19.0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47.2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37.6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37.0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37.0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36.3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45.9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36.3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27.5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30.5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30.7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2221425397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%MONO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4003222685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%EOS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6.6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377379469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%BASO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 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3685914893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NEU(K/µL)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1.67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2.37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3.72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1.73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2.55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2.37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4.49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4.76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7.52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4.80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5.05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2.44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3.49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2.98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3.08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3.99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3.39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3.66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3.67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4.73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3.83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4.73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4.17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2427083978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LYM(K/µL)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2.12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2.19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2.03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2.28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2.08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2.04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1.76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1.30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1.59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1.33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1.26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1.47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2.70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2.73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2.15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2.37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2.76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3.56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2.42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2.58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2.23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2.07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2.49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2.11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2430604062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MONO(K/µL)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1130157247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EOS(K/µL)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0.72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0.62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0.52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452812114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BASO(K/µL)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0.00 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577699943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PLT(K/µL)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361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261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369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484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429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421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387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503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499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385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163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156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219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198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203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199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210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1914772149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MPV(fL)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13.5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7.7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8.7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940443909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ＰＤＷ(fL)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17.2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14.5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9.0 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13.0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12.7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11.3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1155544862"/>
                  </a:ext>
                </a:extLst>
              </a:tr>
              <a:tr h="222363">
                <a:tc>
                  <a:txBody>
                    <a:bodyPr/>
                    <a:lstStyle/>
                    <a:p>
                      <a:pPr algn="ctr" fontAlgn="ctr"/>
                      <a:r>
                        <a:rPr lang="en" sz="800" u="none" strike="noStrike">
                          <a:effectLst/>
                          <a:latin typeface="Century" panose="02040604050505020304" pitchFamily="18" charset="0"/>
                        </a:rPr>
                        <a:t>ＰＣＴ(%)</a:t>
                      </a:r>
                      <a:endParaRPr lang="en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Century" panose="02040604050505020304" pitchFamily="18" charset="0"/>
                        </a:rPr>
                        <a:t>0.35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0.38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0.46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0.18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  <a:latin typeface="Century" panose="02040604050505020304" pitchFamily="18" charset="0"/>
                        </a:rPr>
                        <a:t>0.20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Century" panose="02040604050505020304" pitchFamily="18" charset="0"/>
                        </a:rPr>
                        <a:t>0.19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948" marR="2948" marT="2948" marB="0" anchor="ctr"/>
                </a:tc>
                <a:extLst>
                  <a:ext uri="{0D108BD9-81ED-4DB2-BD59-A6C34878D82A}">
                    <a16:rowId xmlns:a16="http://schemas.microsoft.com/office/drawing/2014/main" val="438657919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9394FD8-DBFC-234D-92A2-519CA79442EC}"/>
              </a:ext>
            </a:extLst>
          </p:cNvPr>
          <p:cNvSpPr/>
          <p:nvPr/>
        </p:nvSpPr>
        <p:spPr>
          <a:xfrm>
            <a:off x="0" y="120134"/>
            <a:ext cx="9799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" altLang="ja-JP" dirty="0"/>
              <a:t>Supplemental Table 1.  Blood tests of dogs used</a:t>
            </a:r>
            <a:r>
              <a:rPr lang="en-US" altLang="ja-JP" dirty="0"/>
              <a:t> </a:t>
            </a:r>
            <a:r>
              <a:rPr lang="en" altLang="ja-JP" dirty="0"/>
              <a:t>in this study.</a:t>
            </a:r>
            <a:endParaRPr lang="en" altLang="ja-JP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1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ワイド画面</PresentationFormat>
  <Paragraphs>631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Tetsuya MIZUTANI</dc:creator>
  <cp:lastModifiedBy>Tetsuya MIZUTANI</cp:lastModifiedBy>
  <cp:revision>1</cp:revision>
  <dcterms:created xsi:type="dcterms:W3CDTF">2021-01-15T09:38:02Z</dcterms:created>
  <dcterms:modified xsi:type="dcterms:W3CDTF">2021-01-15T09:38:41Z</dcterms:modified>
</cp:coreProperties>
</file>